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452" r:id="rId3"/>
    <p:sldId id="467" r:id="rId4"/>
    <p:sldId id="460" r:id="rId5"/>
    <p:sldId id="285" r:id="rId6"/>
    <p:sldId id="461" r:id="rId7"/>
    <p:sldId id="464" r:id="rId8"/>
    <p:sldId id="466" r:id="rId9"/>
    <p:sldId id="463" r:id="rId10"/>
    <p:sldId id="465" r:id="rId11"/>
    <p:sldId id="462" r:id="rId12"/>
  </p:sldIdLst>
  <p:sldSz cx="18288000" cy="10287000"/>
  <p:notesSz cx="6858000" cy="9144000"/>
  <p:embeddedFontLst>
    <p:embeddedFont>
      <p:font typeface="Noto Sans JP" panose="020B0200000000000000" pitchFamily="50" charset="-128"/>
      <p:regular r:id="rId14"/>
      <p:bold r:id="rId15"/>
    </p:embeddedFont>
    <p:embeddedFont>
      <p:font typeface="Noto Sans JP Bold" panose="020B0800000000000000" pitchFamily="34" charset="-128"/>
      <p:regular r:id="rId16"/>
      <p:bold r:id="rId17"/>
    </p:embeddedFont>
    <p:embeddedFont>
      <p:font typeface="游ゴシック" panose="020B0400000000000000" pitchFamily="50" charset="-128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E0269F7C-6113-45DC-A704-CE2473166960}">
          <p14:sldIdLst>
            <p14:sldId id="256"/>
            <p14:sldId id="452"/>
            <p14:sldId id="467"/>
            <p14:sldId id="460"/>
            <p14:sldId id="285"/>
            <p14:sldId id="461"/>
            <p14:sldId id="464"/>
            <p14:sldId id="466"/>
            <p14:sldId id="463"/>
            <p14:sldId id="465"/>
            <p14:sldId id="4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859C"/>
    <a:srgbClr val="4F81BD"/>
    <a:srgbClr val="1F497D"/>
    <a:srgbClr val="545454"/>
    <a:srgbClr val="004E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3273" autoAdjust="0"/>
  </p:normalViewPr>
  <p:slideViewPr>
    <p:cSldViewPr>
      <p:cViewPr varScale="1">
        <p:scale>
          <a:sx n="52" d="100"/>
          <a:sy n="52" d="100"/>
        </p:scale>
        <p:origin x="150" y="324"/>
      </p:cViewPr>
      <p:guideLst>
        <p:guide orient="horz" pos="184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F3667-0A8C-40C9-B2F2-86994A217A49}" type="datetimeFigureOut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3FAA4-0FCD-4181-B0AB-7186CFE53F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2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C9C60-0B73-59EA-F5B1-9C615E3CE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7715863-C7DE-43D4-FFD0-03FA9FAD6B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233BA74-E847-0979-EB94-C6A1D5CF03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輸送管理委員会：キヤノングループ各社の輸送における適正な輸送管理業務・業者選定の遂行、関連法規の遵守等を支援すべく事務局を設置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38E1AF1-67D0-D7D5-801E-657315A74E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2921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輸送管理委員会：キヤノングループ各社の輸送における適正な輸送管理業務・業者選定の遂行、関連法規の遵守等を支援すべく事務局を設置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1624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4272C-3FB2-1D7F-7BEC-318A7FDAE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4FB05329-92C6-B461-9376-BEBDD44531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5597827D-2839-C5DD-0E37-9D1FC9B199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輸送管理委員会：キヤノングループ各社の輸送における適正な輸送管理業務・業者選定の遂行、関連法規の遵守等を支援すべく事務局を設置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F8F216D-F30E-ABB5-9B23-40B58925BD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0638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0BDEE-DA1B-6FD2-E33B-FB23A8985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0EA3A419-E3B4-6F89-94E2-4666D38326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D622390-B26F-77E8-3AE1-0D54DD2E90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輸送管理委員会：キヤノングループ各社の輸送における適正な輸送管理業務・業者選定の遂行、関連法規の遵守等を支援すべく事務局を設置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9B9383C-FA1D-FD62-E151-188E9F52C6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755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888DC-A24F-625F-D6CA-58B2F56AF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7E4FC14-3BCD-CE2A-E1D7-8DE1A9C632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3EA34184-ECEE-4F11-E58B-4EE9DE843C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輸送管理委員会：キヤノングループ各社の輸送における適正な輸送管理業務・業者選定の遂行、関連法規の遵守等を支援すべく事務局を設置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62C41A-2871-AF88-575C-6AD27CFEC6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8452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D7EFE5-4AC1-E40D-872B-EEF8B3E9F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9CFF3D0-531A-DD32-BB96-351FC2C361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51FA9072-0994-5F49-1961-43F0E2462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輸送管理委員会：キヤノングループ各社の輸送における適正な輸送管理業務・業者選定の遂行、関連法規の遵守等を支援すべく事務局を設置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F253B53-1885-60C4-48D0-574A528DE1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00338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D4D51-F33C-5446-85DB-4C63492C2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B91C180B-4DBD-80A4-3077-505277BB69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B4387955-5033-0718-DFC2-DC68836947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輸送管理委員会：キヤノングループ各社の輸送における適正な輸送管理業務・業者選定の遂行、関連法規の遵守等を支援すべく事務局を設置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C35A833-9D97-0484-05AE-458DE8B969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2843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98CED-965B-712F-C56C-94EE469AC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6954690D-BD3A-683E-D203-72363C53F1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CE5C5FAC-DBD4-ED10-3F34-7A185632C5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輸送管理委員会：キヤノングループ各社の輸送における適正な輸送管理業務・業者選定の遂行、関連法規の遵守等を支援すべく事務局を設置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32C4B85-7971-7790-CCC7-DB44085A42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8579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7261" y="533050"/>
            <a:ext cx="17193479" cy="9220899"/>
            <a:chOff x="0" y="0"/>
            <a:chExt cx="4469349" cy="23969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9349" cy="2396921"/>
            </a:xfrm>
            <a:custGeom>
              <a:avLst/>
              <a:gdLst/>
              <a:ahLst/>
              <a:cxnLst/>
              <a:rect l="l" t="t" r="r" b="b"/>
              <a:pathLst>
                <a:path w="4469349" h="2396921">
                  <a:moveTo>
                    <a:pt x="22964" y="0"/>
                  </a:moveTo>
                  <a:lnTo>
                    <a:pt x="4446384" y="0"/>
                  </a:lnTo>
                  <a:cubicBezTo>
                    <a:pt x="4452475" y="0"/>
                    <a:pt x="4458316" y="2419"/>
                    <a:pt x="4462623" y="6726"/>
                  </a:cubicBezTo>
                  <a:cubicBezTo>
                    <a:pt x="4466929" y="11033"/>
                    <a:pt x="4469349" y="16874"/>
                    <a:pt x="4469349" y="22964"/>
                  </a:cubicBezTo>
                  <a:lnTo>
                    <a:pt x="4469349" y="2373957"/>
                  </a:lnTo>
                  <a:cubicBezTo>
                    <a:pt x="4469349" y="2380048"/>
                    <a:pt x="4466929" y="2385888"/>
                    <a:pt x="4462623" y="2390195"/>
                  </a:cubicBezTo>
                  <a:cubicBezTo>
                    <a:pt x="4458316" y="2394502"/>
                    <a:pt x="4452475" y="2396921"/>
                    <a:pt x="4446384" y="2396921"/>
                  </a:cubicBezTo>
                  <a:lnTo>
                    <a:pt x="22964" y="2396921"/>
                  </a:lnTo>
                  <a:cubicBezTo>
                    <a:pt x="16874" y="2396921"/>
                    <a:pt x="11033" y="2394502"/>
                    <a:pt x="6726" y="2390195"/>
                  </a:cubicBezTo>
                  <a:cubicBezTo>
                    <a:pt x="2419" y="2385888"/>
                    <a:pt x="0" y="2380048"/>
                    <a:pt x="0" y="2373957"/>
                  </a:cubicBezTo>
                  <a:lnTo>
                    <a:pt x="0" y="22964"/>
                  </a:lnTo>
                  <a:cubicBezTo>
                    <a:pt x="0" y="16874"/>
                    <a:pt x="2419" y="11033"/>
                    <a:pt x="6726" y="6726"/>
                  </a:cubicBezTo>
                  <a:cubicBezTo>
                    <a:pt x="11033" y="2419"/>
                    <a:pt x="16874" y="0"/>
                    <a:pt x="2296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4469349" cy="25112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89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903635" y="1852103"/>
            <a:ext cx="6480729" cy="1312800"/>
          </a:xfrm>
          <a:custGeom>
            <a:avLst/>
            <a:gdLst/>
            <a:ahLst/>
            <a:cxnLst/>
            <a:rect l="l" t="t" r="r" b="b"/>
            <a:pathLst>
              <a:path w="1570804" h="345758">
                <a:moveTo>
                  <a:pt x="1367604" y="0"/>
                </a:moveTo>
                <a:cubicBezTo>
                  <a:pt x="1479829" y="0"/>
                  <a:pt x="1570804" y="77401"/>
                  <a:pt x="1570804" y="172879"/>
                </a:cubicBezTo>
                <a:cubicBezTo>
                  <a:pt x="1570804" y="268357"/>
                  <a:pt x="1479829" y="345758"/>
                  <a:pt x="1367604" y="345758"/>
                </a:cubicBezTo>
                <a:lnTo>
                  <a:pt x="203200" y="345758"/>
                </a:lnTo>
                <a:cubicBezTo>
                  <a:pt x="90976" y="345758"/>
                  <a:pt x="0" y="268357"/>
                  <a:pt x="0" y="172879"/>
                </a:cubicBezTo>
                <a:cubicBezTo>
                  <a:pt x="0" y="77401"/>
                  <a:pt x="90976" y="0"/>
                  <a:pt x="203200" y="0"/>
                </a:cubicBez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7"/>
          <p:cNvSpPr txBox="1"/>
          <p:nvPr/>
        </p:nvSpPr>
        <p:spPr>
          <a:xfrm>
            <a:off x="6172200" y="1761690"/>
            <a:ext cx="5964148" cy="14936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4480"/>
              </a:lnSpc>
            </a:pPr>
            <a:r>
              <a:rPr lang="ja-JP" altLang="en-US" sz="32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ロジスティクスコスト削減活動</a:t>
            </a:r>
            <a:endParaRPr lang="en-US" sz="32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AutoShape 8"/>
          <p:cNvSpPr/>
          <p:nvPr/>
        </p:nvSpPr>
        <p:spPr>
          <a:xfrm flipV="1">
            <a:off x="4074242" y="5981700"/>
            <a:ext cx="10139516" cy="19050"/>
          </a:xfrm>
          <a:prstGeom prst="line">
            <a:avLst/>
          </a:prstGeom>
          <a:ln w="28575" cap="flat">
            <a:solidFill>
              <a:srgbClr val="5CDFE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600200" y="4048341"/>
            <a:ext cx="15468600" cy="17506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altLang="ja-JP" sz="5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FCL</a:t>
            </a:r>
            <a:r>
              <a:rPr lang="ja-JP" altLang="en-US" sz="5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輸送実績の見える化と</a:t>
            </a:r>
            <a:endParaRPr lang="en-US" altLang="ja-JP" sz="5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pPr algn="ctr">
              <a:lnSpc>
                <a:spcPts val="7000"/>
              </a:lnSpc>
            </a:pPr>
            <a:r>
              <a:rPr lang="ja-JP" altLang="en-US" sz="5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運賃交渉強化のための情報基盤作成</a:t>
            </a:r>
            <a:endParaRPr lang="en-US" sz="5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903635" y="7177820"/>
            <a:ext cx="6480730" cy="600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ja-JP" altLang="en-US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ロジスティクスコスト管理課</a:t>
            </a:r>
            <a:endParaRPr lang="en-US" sz="36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CE267-7544-2743-9205-28FB0D0A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1EF6D86-8B51-8254-5E2F-FC3F51967CE5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D4DBBD6-E25D-4559-3F42-5DFC8E524B30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65D82C5-2FE2-77B8-ECB3-258756F42A86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9E738537-78C8-998B-E43E-E6A09322EF0B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A536A5B9-406D-7C3B-72F3-FC4CB4438AF3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FCL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輸送実績の見える化と運賃交渉強化のための情報基盤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9B267D34-34F5-469D-CC67-1B81939A28CB}"/>
              </a:ext>
            </a:extLst>
          </p:cNvPr>
          <p:cNvSpPr txBox="1"/>
          <p:nvPr/>
        </p:nvSpPr>
        <p:spPr>
          <a:xfrm>
            <a:off x="1562100" y="1485900"/>
            <a:ext cx="628650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BID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金額推移</a:t>
            </a:r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_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レーン毎変化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3B3ECBD-BAB3-C8CD-C60C-7EFDF02D4643}"/>
              </a:ext>
            </a:extLst>
          </p:cNvPr>
          <p:cNvSpPr/>
          <p:nvPr/>
        </p:nvSpPr>
        <p:spPr>
          <a:xfrm>
            <a:off x="687280" y="1347514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D704BDBF-7FF5-CA71-1835-08EFD6EFE1DC}"/>
              </a:ext>
            </a:extLst>
          </p:cNvPr>
          <p:cNvSpPr/>
          <p:nvPr/>
        </p:nvSpPr>
        <p:spPr>
          <a:xfrm>
            <a:off x="687280" y="2324100"/>
            <a:ext cx="16572020" cy="7315184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TextBox 17">
            <a:extLst>
              <a:ext uri="{FF2B5EF4-FFF2-40B4-BE49-F238E27FC236}">
                <a16:creationId xmlns:a16="http://schemas.microsoft.com/office/drawing/2014/main" id="{C460552B-105E-4687-D44C-C0D2E32BCEF5}"/>
              </a:ext>
            </a:extLst>
          </p:cNvPr>
          <p:cNvSpPr txBox="1"/>
          <p:nvPr/>
        </p:nvSpPr>
        <p:spPr>
          <a:xfrm>
            <a:off x="7162800" y="1731661"/>
            <a:ext cx="6019800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表をクリックすることで動的に可視化可能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5D87162C-475B-63F3-815D-C3E84F80E028}"/>
              </a:ext>
            </a:extLst>
          </p:cNvPr>
          <p:cNvCxnSpPr>
            <a:cxnSpLocks/>
            <a:endCxn id="19" idx="3"/>
          </p:cNvCxnSpPr>
          <p:nvPr/>
        </p:nvCxnSpPr>
        <p:spPr>
          <a:xfrm flipV="1">
            <a:off x="13030200" y="1916327"/>
            <a:ext cx="152400" cy="10173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83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23C55-CE0F-95C2-AB1D-4C3A6AECA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9AFFB56-1714-1381-6872-27DF38174C9D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E797D3C-52F5-7321-12B8-3DBC3AA90766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0BADD9C-512B-8894-3550-A02A19B6C8DD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FD2A527E-5D4E-F07C-B1D6-EC94A61D6C09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D9234968-BD6A-E63B-8E36-332AA043700B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FCL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輸送実績の見える化と運賃交渉強化のための情報基盤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E890F509-02DB-E00C-B51E-6FF558AFD7A6}"/>
              </a:ext>
            </a:extLst>
          </p:cNvPr>
          <p:cNvSpPr txBox="1"/>
          <p:nvPr/>
        </p:nvSpPr>
        <p:spPr>
          <a:xfrm>
            <a:off x="1562100" y="1485900"/>
            <a:ext cx="628650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公開場所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587F80D2-00E4-0E15-7C8C-69254D089D95}"/>
              </a:ext>
            </a:extLst>
          </p:cNvPr>
          <p:cNvSpPr/>
          <p:nvPr/>
        </p:nvSpPr>
        <p:spPr>
          <a:xfrm>
            <a:off x="687280" y="1347514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17">
            <a:extLst>
              <a:ext uri="{FF2B5EF4-FFF2-40B4-BE49-F238E27FC236}">
                <a16:creationId xmlns:a16="http://schemas.microsoft.com/office/drawing/2014/main" id="{C6B2DB91-FDC8-242D-8665-87F8C8568EAF}"/>
              </a:ext>
            </a:extLst>
          </p:cNvPr>
          <p:cNvSpPr txBox="1"/>
          <p:nvPr/>
        </p:nvSpPr>
        <p:spPr>
          <a:xfrm>
            <a:off x="1366474" y="2208370"/>
            <a:ext cx="1196192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Tableau Server – 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コレクション </a:t>
            </a:r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– 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輸送戦略ダッシュボード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2" name="TextBox 17">
            <a:extLst>
              <a:ext uri="{FF2B5EF4-FFF2-40B4-BE49-F238E27FC236}">
                <a16:creationId xmlns:a16="http://schemas.microsoft.com/office/drawing/2014/main" id="{7F427AB9-D685-DFD2-D5C0-55CAA4781105}"/>
              </a:ext>
            </a:extLst>
          </p:cNvPr>
          <p:cNvSpPr txBox="1"/>
          <p:nvPr/>
        </p:nvSpPr>
        <p:spPr>
          <a:xfrm>
            <a:off x="1328374" y="2898183"/>
            <a:ext cx="1196192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月次でデータを更新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1833011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95019-0CAD-3F92-C32E-26F5C035C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609522E-A396-89B2-1CEE-BF155BEA06A4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21D2111-6793-0723-325E-B61335C64BB3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5485F71-6E1B-8401-0426-6C0A9070E1FF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3A5A45F6-31CF-6ACC-3B25-5D57BD74D162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47F1DC1-898F-5D71-D41C-3C1E925A346C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背景と目的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12" name="Freeform 18">
            <a:extLst>
              <a:ext uri="{FF2B5EF4-FFF2-40B4-BE49-F238E27FC236}">
                <a16:creationId xmlns:a16="http://schemas.microsoft.com/office/drawing/2014/main" id="{00A8C25C-DAFD-9A9B-DF6A-DA12168E7F89}"/>
              </a:ext>
            </a:extLst>
          </p:cNvPr>
          <p:cNvSpPr/>
          <p:nvPr/>
        </p:nvSpPr>
        <p:spPr>
          <a:xfrm>
            <a:off x="626382" y="1284991"/>
            <a:ext cx="5867400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6" name="TextBox 19">
            <a:extLst>
              <a:ext uri="{FF2B5EF4-FFF2-40B4-BE49-F238E27FC236}">
                <a16:creationId xmlns:a16="http://schemas.microsoft.com/office/drawing/2014/main" id="{EB5B153C-5D1B-1D6C-41A3-ABCDFA401C07}"/>
              </a:ext>
            </a:extLst>
          </p:cNvPr>
          <p:cNvSpPr txBox="1"/>
          <p:nvPr/>
        </p:nvSpPr>
        <p:spPr>
          <a:xfrm>
            <a:off x="2150608" y="1332398"/>
            <a:ext cx="2818947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施策立案の背景</a:t>
            </a:r>
            <a:endParaRPr lang="en-US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55CD7C8-8238-C367-5D11-2940D0427E01}"/>
              </a:ext>
            </a:extLst>
          </p:cNvPr>
          <p:cNvSpPr/>
          <p:nvPr/>
        </p:nvSpPr>
        <p:spPr>
          <a:xfrm>
            <a:off x="1524000" y="2995734"/>
            <a:ext cx="5867400" cy="24525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CBBF2447-46AA-4B50-A5C6-AFC33B91467B}"/>
              </a:ext>
            </a:extLst>
          </p:cNvPr>
          <p:cNvSpPr/>
          <p:nvPr/>
        </p:nvSpPr>
        <p:spPr>
          <a:xfrm>
            <a:off x="10287000" y="2995733"/>
            <a:ext cx="5867400" cy="2452559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3CE4A7ED-1087-C510-05B9-0E0C20EF0032}"/>
              </a:ext>
            </a:extLst>
          </p:cNvPr>
          <p:cNvSpPr txBox="1"/>
          <p:nvPr/>
        </p:nvSpPr>
        <p:spPr>
          <a:xfrm>
            <a:off x="2150608" y="3208308"/>
            <a:ext cx="4707392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蓄積データが点在・活用が限定的</a:t>
            </a:r>
            <a:endParaRPr lang="en-US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4" name="TextBox 17">
            <a:extLst>
              <a:ext uri="{FF2B5EF4-FFF2-40B4-BE49-F238E27FC236}">
                <a16:creationId xmlns:a16="http://schemas.microsoft.com/office/drawing/2014/main" id="{6F6FD76B-FBF6-5349-7735-B6B0357773C0}"/>
              </a:ext>
            </a:extLst>
          </p:cNvPr>
          <p:cNvSpPr txBox="1"/>
          <p:nvPr/>
        </p:nvSpPr>
        <p:spPr>
          <a:xfrm>
            <a:off x="2096383" y="3790215"/>
            <a:ext cx="5006350" cy="83099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コスト課内で蓄積データが点在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情報取得や意思決定の判断材料とする際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都度データの加工や整理を行い時間がかかる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9A0BE4E9-34DD-ECEE-5F35-AC616E7A3F3F}"/>
              </a:ext>
            </a:extLst>
          </p:cNvPr>
          <p:cNvSpPr txBox="1"/>
          <p:nvPr/>
        </p:nvSpPr>
        <p:spPr>
          <a:xfrm>
            <a:off x="10591800" y="3239086"/>
            <a:ext cx="5359059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BI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ツール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(Tableau)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で蓄積データを可視化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6" name="二等辺三角形 25">
            <a:extLst>
              <a:ext uri="{FF2B5EF4-FFF2-40B4-BE49-F238E27FC236}">
                <a16:creationId xmlns:a16="http://schemas.microsoft.com/office/drawing/2014/main" id="{51A75C12-C9E3-3DC5-BB76-8520240F107B}"/>
              </a:ext>
            </a:extLst>
          </p:cNvPr>
          <p:cNvSpPr/>
          <p:nvPr/>
        </p:nvSpPr>
        <p:spPr>
          <a:xfrm rot="5400000">
            <a:off x="8554581" y="3830846"/>
            <a:ext cx="558351" cy="477089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2B0CD701-946B-D13C-2F35-21A1B268212B}"/>
              </a:ext>
            </a:extLst>
          </p:cNvPr>
          <p:cNvSpPr/>
          <p:nvPr/>
        </p:nvSpPr>
        <p:spPr>
          <a:xfrm>
            <a:off x="1524000" y="2400300"/>
            <a:ext cx="5867400" cy="595434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課題</a:t>
            </a: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C682C525-27B9-2A17-B3AF-B4AFDDA3C501}"/>
              </a:ext>
            </a:extLst>
          </p:cNvPr>
          <p:cNvSpPr/>
          <p:nvPr/>
        </p:nvSpPr>
        <p:spPr>
          <a:xfrm>
            <a:off x="10287000" y="2400300"/>
            <a:ext cx="5867400" cy="59543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アクション</a:t>
            </a:r>
          </a:p>
        </p:txBody>
      </p:sp>
      <p:sp>
        <p:nvSpPr>
          <p:cNvPr id="31" name="TextBox 17">
            <a:extLst>
              <a:ext uri="{FF2B5EF4-FFF2-40B4-BE49-F238E27FC236}">
                <a16:creationId xmlns:a16="http://schemas.microsoft.com/office/drawing/2014/main" id="{C70D86D0-A681-FD8C-4502-1AE309601834}"/>
              </a:ext>
            </a:extLst>
          </p:cNvPr>
          <p:cNvSpPr txBox="1"/>
          <p:nvPr/>
        </p:nvSpPr>
        <p:spPr>
          <a:xfrm>
            <a:off x="10820400" y="3751302"/>
            <a:ext cx="5130459" cy="553998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見たいデータを瞬時に可視化する仕組みを作り、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  <a:p>
            <a:r>
              <a:rPr lang="ja-JP" altLang="en-US" dirty="0">
                <a:solidFill>
                  <a:srgbClr val="545454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/>
                <a:sym typeface="Noto Sans JP Bold"/>
              </a:rPr>
              <a:t>データ加工負荷削減や意思決定の判断拡充資料に</a:t>
            </a:r>
            <a:endParaRPr lang="en-US" altLang="ja-JP" dirty="0">
              <a:solidFill>
                <a:srgbClr val="545454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/>
              <a:sym typeface="Noto Sans JP Bold"/>
            </a:endParaRPr>
          </a:p>
        </p:txBody>
      </p:sp>
      <p:sp>
        <p:nvSpPr>
          <p:cNvPr id="32" name="Freeform 18">
            <a:extLst>
              <a:ext uri="{FF2B5EF4-FFF2-40B4-BE49-F238E27FC236}">
                <a16:creationId xmlns:a16="http://schemas.microsoft.com/office/drawing/2014/main" id="{94AFFEFB-56EA-F571-3BA2-9CEBEB5D475F}"/>
              </a:ext>
            </a:extLst>
          </p:cNvPr>
          <p:cNvSpPr/>
          <p:nvPr/>
        </p:nvSpPr>
        <p:spPr>
          <a:xfrm>
            <a:off x="626382" y="6086693"/>
            <a:ext cx="5867400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33" name="TextBox 19">
            <a:extLst>
              <a:ext uri="{FF2B5EF4-FFF2-40B4-BE49-F238E27FC236}">
                <a16:creationId xmlns:a16="http://schemas.microsoft.com/office/drawing/2014/main" id="{F362BBD5-B9B4-F302-B1B4-7F8910899550}"/>
              </a:ext>
            </a:extLst>
          </p:cNvPr>
          <p:cNvSpPr txBox="1"/>
          <p:nvPr/>
        </p:nvSpPr>
        <p:spPr>
          <a:xfrm>
            <a:off x="610053" y="6134100"/>
            <a:ext cx="5867400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施策実現までのプロセス・懸念点</a:t>
            </a:r>
            <a:endParaRPr lang="en-US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1026" name="Picture 2" descr="上書き前のデータに復元したい！エクセルを復元する方法 | 富山県黒部市パソコンサポートはおまかせ下さい！">
            <a:extLst>
              <a:ext uri="{FF2B5EF4-FFF2-40B4-BE49-F238E27FC236}">
                <a16:creationId xmlns:a16="http://schemas.microsoft.com/office/drawing/2014/main" id="{60D1D26E-C537-A814-5369-D3BF649FA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872" y="4668619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上書き前のデータに復元したい！エクセルを復元する方法 | 富山県黒部市パソコンサポートはおまかせ下さい！">
            <a:extLst>
              <a:ext uri="{FF2B5EF4-FFF2-40B4-BE49-F238E27FC236}">
                <a16:creationId xmlns:a16="http://schemas.microsoft.com/office/drawing/2014/main" id="{2D8C5B65-5A0D-F5FA-2AD0-BA22EE649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001" y="4668619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上書き前のデータに復元したい！エクセルを復元する方法 | 富山県黒部市パソコンサポートはおまかせ下さい！">
            <a:extLst>
              <a:ext uri="{FF2B5EF4-FFF2-40B4-BE49-F238E27FC236}">
                <a16:creationId xmlns:a16="http://schemas.microsoft.com/office/drawing/2014/main" id="{AB6589C4-B7B7-4BB2-15E3-8D5F6BB3E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130" y="4668619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上書き前のデータに復元したい！エクセルを復元する方法 | 富山県黒部市パソコンサポートはおまかせ下さい！">
            <a:extLst>
              <a:ext uri="{FF2B5EF4-FFF2-40B4-BE49-F238E27FC236}">
                <a16:creationId xmlns:a16="http://schemas.microsoft.com/office/drawing/2014/main" id="{BCFC3FD0-6FD0-06A2-B929-ECEC1EA2A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259" y="4668619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ableau Desktopとは？概要をご説明します | KCME TechBlog">
            <a:extLst>
              <a:ext uri="{FF2B5EF4-FFF2-40B4-BE49-F238E27FC236}">
                <a16:creationId xmlns:a16="http://schemas.microsoft.com/office/drawing/2014/main" id="{1F1C769A-3014-AB98-3A4A-0EC08BEDC1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4978" y="4520641"/>
            <a:ext cx="1242549" cy="78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DCFBC08-3BEE-ECCD-86D9-63AA060D87B7}"/>
              </a:ext>
            </a:extLst>
          </p:cNvPr>
          <p:cNvSpPr/>
          <p:nvPr/>
        </p:nvSpPr>
        <p:spPr>
          <a:xfrm>
            <a:off x="1523999" y="7924447"/>
            <a:ext cx="5333999" cy="13073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Tableau</a:t>
            </a:r>
          </a:p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可視化イメージ案作成</a:t>
            </a: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DDE40AE0-0EBA-3DB5-9BFC-DFB6D098ECF6}"/>
              </a:ext>
            </a:extLst>
          </p:cNvPr>
          <p:cNvSpPr/>
          <p:nvPr/>
        </p:nvSpPr>
        <p:spPr>
          <a:xfrm>
            <a:off x="6858000" y="7924446"/>
            <a:ext cx="6852558" cy="13206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Tableau</a:t>
            </a:r>
          </a:p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作成ダッシュボード精査</a:t>
            </a: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35529B51-AA60-5F0B-BDBB-907405CB412A}"/>
              </a:ext>
            </a:extLst>
          </p:cNvPr>
          <p:cNvSpPr/>
          <p:nvPr/>
        </p:nvSpPr>
        <p:spPr>
          <a:xfrm>
            <a:off x="13710559" y="7924438"/>
            <a:ext cx="2438398" cy="13206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Tableau</a:t>
            </a:r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完成</a:t>
            </a:r>
            <a:endParaRPr kumimoji="1" lang="en-US" altLang="ja-JP" sz="2400" dirty="0">
              <a:solidFill>
                <a:schemeClr val="tx1"/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運用方法決定</a:t>
            </a:r>
          </a:p>
        </p:txBody>
      </p:sp>
      <p:graphicFrame>
        <p:nvGraphicFramePr>
          <p:cNvPr id="57" name="表 56">
            <a:extLst>
              <a:ext uri="{FF2B5EF4-FFF2-40B4-BE49-F238E27FC236}">
                <a16:creationId xmlns:a16="http://schemas.microsoft.com/office/drawing/2014/main" id="{541DF8C0-3622-07A9-8AFE-E39A60ED86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771461"/>
              </p:ext>
            </p:extLst>
          </p:nvPr>
        </p:nvGraphicFramePr>
        <p:xfrm>
          <a:off x="1518557" y="7169516"/>
          <a:ext cx="14630400" cy="7416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53848742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95249342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738849716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85947294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5703444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73588335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1277506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213189677"/>
                    </a:ext>
                  </a:extLst>
                </a:gridCol>
              </a:tblGrid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２５年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342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１月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３月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４月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５月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６月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７月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８月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79190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7712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73F18-25BC-E49A-5B04-9198AD063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621E0E7-7A13-B522-0A28-AE380FB5998C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823B83E-5251-BB5C-25A5-21C77D11A00F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5733976-F4D6-524A-428A-4E0C12B71083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4D808C7C-223F-0CD8-539A-C28756572CB0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D5C5EEDE-EEB1-9692-40A0-B713C01B4040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Before After</a:t>
            </a: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1A84A62C-45BE-8961-4169-C62AAE535226}"/>
              </a:ext>
            </a:extLst>
          </p:cNvPr>
          <p:cNvSpPr txBox="1"/>
          <p:nvPr/>
        </p:nvSpPr>
        <p:spPr>
          <a:xfrm>
            <a:off x="-5181600" y="3271547"/>
            <a:ext cx="4707392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蓄積データが点在・活用が限定的</a:t>
            </a:r>
            <a:endParaRPr lang="en-US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58A761EE-1A32-5CA5-06A0-8A7A60FB0556}"/>
              </a:ext>
            </a:extLst>
          </p:cNvPr>
          <p:cNvSpPr/>
          <p:nvPr/>
        </p:nvSpPr>
        <p:spPr>
          <a:xfrm>
            <a:off x="762000" y="1387934"/>
            <a:ext cx="7824897" cy="4038595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Before</a:t>
            </a:r>
            <a:endParaRPr kumimoji="1" lang="ja-JP" altLang="en-US" dirty="0"/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24AD5709-F687-8AF5-853E-C22BBF9EA1CA}"/>
              </a:ext>
            </a:extLst>
          </p:cNvPr>
          <p:cNvSpPr/>
          <p:nvPr/>
        </p:nvSpPr>
        <p:spPr>
          <a:xfrm>
            <a:off x="9555902" y="1409705"/>
            <a:ext cx="7824897" cy="4038595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After</a:t>
            </a:r>
            <a:endParaRPr kumimoji="1" lang="ja-JP" altLang="en-US" dirty="0"/>
          </a:p>
        </p:txBody>
      </p:sp>
      <p:sp>
        <p:nvSpPr>
          <p:cNvPr id="8" name="TextBox 17">
            <a:extLst>
              <a:ext uri="{FF2B5EF4-FFF2-40B4-BE49-F238E27FC236}">
                <a16:creationId xmlns:a16="http://schemas.microsoft.com/office/drawing/2014/main" id="{61A44EBD-B727-29F3-4321-6EB5534C398D}"/>
              </a:ext>
            </a:extLst>
          </p:cNvPr>
          <p:cNvSpPr txBox="1"/>
          <p:nvPr/>
        </p:nvSpPr>
        <p:spPr>
          <a:xfrm>
            <a:off x="2150608" y="5620146"/>
            <a:ext cx="4707392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蓄積データが点在・活用が限定的</a:t>
            </a:r>
            <a:endParaRPr lang="en-US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9" name="TextBox 17">
            <a:extLst>
              <a:ext uri="{FF2B5EF4-FFF2-40B4-BE49-F238E27FC236}">
                <a16:creationId xmlns:a16="http://schemas.microsoft.com/office/drawing/2014/main" id="{C643D4DE-0D2F-96A5-650A-A96BBB4C9C6F}"/>
              </a:ext>
            </a:extLst>
          </p:cNvPr>
          <p:cNvSpPr txBox="1"/>
          <p:nvPr/>
        </p:nvSpPr>
        <p:spPr>
          <a:xfrm>
            <a:off x="10591800" y="5650924"/>
            <a:ext cx="5359059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BI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ツール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(Tableau)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で蓄積データを可視化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0" name="Freeform 18">
            <a:extLst>
              <a:ext uri="{FF2B5EF4-FFF2-40B4-BE49-F238E27FC236}">
                <a16:creationId xmlns:a16="http://schemas.microsoft.com/office/drawing/2014/main" id="{CDAC851E-0FE6-DABB-B939-0BCC18C3BEE1}"/>
              </a:ext>
            </a:extLst>
          </p:cNvPr>
          <p:cNvSpPr/>
          <p:nvPr/>
        </p:nvSpPr>
        <p:spPr>
          <a:xfrm>
            <a:off x="642711" y="7183568"/>
            <a:ext cx="1370120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1" name="TextBox 19">
            <a:extLst>
              <a:ext uri="{FF2B5EF4-FFF2-40B4-BE49-F238E27FC236}">
                <a16:creationId xmlns:a16="http://schemas.microsoft.com/office/drawing/2014/main" id="{62CE103A-F384-AC5C-FA45-93355A7A45FC}"/>
              </a:ext>
            </a:extLst>
          </p:cNvPr>
          <p:cNvSpPr txBox="1"/>
          <p:nvPr/>
        </p:nvSpPr>
        <p:spPr>
          <a:xfrm>
            <a:off x="626382" y="7230975"/>
            <a:ext cx="1370120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効果</a:t>
            </a:r>
            <a:endParaRPr lang="en-US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2" name="TextBox 17">
            <a:extLst>
              <a:ext uri="{FF2B5EF4-FFF2-40B4-BE49-F238E27FC236}">
                <a16:creationId xmlns:a16="http://schemas.microsoft.com/office/drawing/2014/main" id="{8360E9E9-E6F1-6918-98CD-71B580920A9D}"/>
              </a:ext>
            </a:extLst>
          </p:cNvPr>
          <p:cNvSpPr txBox="1"/>
          <p:nvPr/>
        </p:nvSpPr>
        <p:spPr>
          <a:xfrm>
            <a:off x="2343150" y="7322156"/>
            <a:ext cx="1236345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245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万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/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円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(3060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分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/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月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÷9000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分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/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人・月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×60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万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/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月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・人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×12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月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/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endParaRPr lang="en-US" altLang="ja-JP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3" name="TextBox 17">
            <a:extLst>
              <a:ext uri="{FF2B5EF4-FFF2-40B4-BE49-F238E27FC236}">
                <a16:creationId xmlns:a16="http://schemas.microsoft.com/office/drawing/2014/main" id="{5A230F0F-C920-DE78-15C9-938EF905E717}"/>
              </a:ext>
            </a:extLst>
          </p:cNvPr>
          <p:cNvSpPr txBox="1"/>
          <p:nvPr/>
        </p:nvSpPr>
        <p:spPr>
          <a:xfrm>
            <a:off x="766330" y="8314608"/>
            <a:ext cx="16988270" cy="738664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FCL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データ加工時間削減　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3000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分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/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月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(10</a:t>
            </a:r>
            <a:r>
              <a:rPr lang="ja-JP" altLang="en-US" sz="1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分</a:t>
            </a:r>
            <a:r>
              <a:rPr lang="en-US" altLang="ja-JP" sz="1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/</a:t>
            </a:r>
            <a:r>
              <a:rPr lang="ja-JP" altLang="en-US" sz="1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月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×300</a:t>
            </a:r>
            <a:r>
              <a:rPr lang="ja-JP" altLang="en-US" sz="1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人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　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0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分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※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各課員が月に平均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10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分データ加工時間を減らせる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意思決定スピード向上　    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60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分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/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月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　　　　　　　   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0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分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※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本情報基盤を基に月に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1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時間意思決定スピードを向上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2780915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468CD1-19A4-72EF-5112-4912EE428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C741AFB-F186-A779-437B-CCE095CE5A8B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48DDC86-5065-AC24-A3B7-90164BD1E662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684617C-F393-626A-DAA3-048E2FCF188A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09B4A2BD-7B89-C9A5-65F4-BB0C86B7E2A2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3EF78409-754E-41B0-DAFC-A6BBA0329C76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FCL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輸送実績の見える化と運賃交渉強化のための情報基盤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04FC79D8-36E9-13F2-1FDB-AD24B6D9836C}"/>
              </a:ext>
            </a:extLst>
          </p:cNvPr>
          <p:cNvSpPr txBox="1"/>
          <p:nvPr/>
        </p:nvSpPr>
        <p:spPr>
          <a:xfrm>
            <a:off x="1562100" y="1485900"/>
            <a:ext cx="628650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計</a:t>
            </a:r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10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個のダッシュボード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3DEEF99-D621-CF77-84FC-F0B430EA694C}"/>
              </a:ext>
            </a:extLst>
          </p:cNvPr>
          <p:cNvSpPr/>
          <p:nvPr/>
        </p:nvSpPr>
        <p:spPr>
          <a:xfrm>
            <a:off x="687280" y="1347514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041E2DE6-9068-1A93-FE5B-23B2C30627D6}"/>
              </a:ext>
            </a:extLst>
          </p:cNvPr>
          <p:cNvSpPr/>
          <p:nvPr/>
        </p:nvSpPr>
        <p:spPr>
          <a:xfrm>
            <a:off x="687280" y="2247900"/>
            <a:ext cx="16572020" cy="7315184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TextBox 17">
            <a:extLst>
              <a:ext uri="{FF2B5EF4-FFF2-40B4-BE49-F238E27FC236}">
                <a16:creationId xmlns:a16="http://schemas.microsoft.com/office/drawing/2014/main" id="{51BFCB26-DE25-0C26-7752-856F6C61C5B5}"/>
              </a:ext>
            </a:extLst>
          </p:cNvPr>
          <p:cNvSpPr txBox="1"/>
          <p:nvPr/>
        </p:nvSpPr>
        <p:spPr>
          <a:xfrm>
            <a:off x="8610600" y="8645843"/>
            <a:ext cx="3429000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ピックアップして紹介</a:t>
            </a:r>
            <a:endParaRPr lang="en-US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3997828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E9FAA-EF69-D92B-B66B-BD6F334F0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288AE7C-0B7B-F279-D73F-4EBCDC2F0AB8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C1A4B51-4F66-6FB2-7DBE-5E6E2066BDF2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ECA40A9-6B53-00E5-0E3D-ACF99544D03B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6A044BCA-0D43-DC5E-D2CA-CCE834C64C5F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C80D09FC-2CF6-A339-FB2E-03E21DF23D29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FCL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輸送実績の見える化と運賃交渉強化のための情報基盤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D63EC3CB-CC94-C84E-C71E-C588C59D9BFC}"/>
              </a:ext>
            </a:extLst>
          </p:cNvPr>
          <p:cNvSpPr txBox="1"/>
          <p:nvPr/>
        </p:nvSpPr>
        <p:spPr>
          <a:xfrm>
            <a:off x="1562100" y="1485900"/>
            <a:ext cx="628650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出荷金額実績の見える化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B01F671-834B-9897-6CCA-C25F00EB2D70}"/>
              </a:ext>
            </a:extLst>
          </p:cNvPr>
          <p:cNvSpPr/>
          <p:nvPr/>
        </p:nvSpPr>
        <p:spPr>
          <a:xfrm>
            <a:off x="687280" y="1347514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6F45BF85-EE49-9A51-7AE9-A76758904C95}"/>
              </a:ext>
            </a:extLst>
          </p:cNvPr>
          <p:cNvSpPr/>
          <p:nvPr/>
        </p:nvSpPr>
        <p:spPr>
          <a:xfrm>
            <a:off x="687280" y="2324100"/>
            <a:ext cx="16572020" cy="7315184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5E7128D-94E9-CF8B-1B2A-4C7B54955D6C}"/>
              </a:ext>
            </a:extLst>
          </p:cNvPr>
          <p:cNvSpPr/>
          <p:nvPr/>
        </p:nvSpPr>
        <p:spPr>
          <a:xfrm>
            <a:off x="7391400" y="2628900"/>
            <a:ext cx="8763000" cy="1066800"/>
          </a:xfrm>
          <a:prstGeom prst="rect">
            <a:avLst/>
          </a:prstGeom>
          <a:solidFill>
            <a:srgbClr val="31859C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TextBox 17">
            <a:extLst>
              <a:ext uri="{FF2B5EF4-FFF2-40B4-BE49-F238E27FC236}">
                <a16:creationId xmlns:a16="http://schemas.microsoft.com/office/drawing/2014/main" id="{6923870A-AE38-A70A-BBB8-A22E57F74D8A}"/>
              </a:ext>
            </a:extLst>
          </p:cNvPr>
          <p:cNvSpPr txBox="1"/>
          <p:nvPr/>
        </p:nvSpPr>
        <p:spPr>
          <a:xfrm>
            <a:off x="12573000" y="1666688"/>
            <a:ext cx="6286500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発着地や契約区分で絞り可視化が可能</a:t>
            </a:r>
            <a:endParaRPr lang="en-US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5AFB1F5B-5699-F10E-8045-2B3FB21AC3E8}"/>
              </a:ext>
            </a:extLst>
          </p:cNvPr>
          <p:cNvCxnSpPr>
            <a:stCxn id="13" idx="0"/>
            <a:endCxn id="19" idx="1"/>
          </p:cNvCxnSpPr>
          <p:nvPr/>
        </p:nvCxnSpPr>
        <p:spPr>
          <a:xfrm flipV="1">
            <a:off x="11772900" y="1851354"/>
            <a:ext cx="800100" cy="777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768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C6C37C-6D26-E002-3C09-0BD539521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2ED7032-8753-DA87-AB4C-D354211DEDA6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9E3141A-6DEB-67AD-B49A-9B996A2B7332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56C4E79-4D3D-94FB-7577-FC409395D71B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A8EBEACD-3F72-52C7-47A9-8C675B9DF047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72CF40C6-9B39-77AF-846A-32A3816D3149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FCL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輸送実績の見える化と運賃交渉強化のための情報基盤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263228B9-AA9F-7C84-0360-D068C23380D9}"/>
              </a:ext>
            </a:extLst>
          </p:cNvPr>
          <p:cNvSpPr txBox="1"/>
          <p:nvPr/>
        </p:nvSpPr>
        <p:spPr>
          <a:xfrm>
            <a:off x="1562100" y="1485900"/>
            <a:ext cx="628650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単価予実推移の見える化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96A93AA-BC21-7160-8681-B03881A5BDB6}"/>
              </a:ext>
            </a:extLst>
          </p:cNvPr>
          <p:cNvSpPr/>
          <p:nvPr/>
        </p:nvSpPr>
        <p:spPr>
          <a:xfrm>
            <a:off x="687280" y="1347514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5FE14BAA-C6DA-984D-8EC3-94AAFEF0B760}"/>
              </a:ext>
            </a:extLst>
          </p:cNvPr>
          <p:cNvSpPr/>
          <p:nvPr/>
        </p:nvSpPr>
        <p:spPr>
          <a:xfrm>
            <a:off x="687280" y="2324100"/>
            <a:ext cx="16572020" cy="7315184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TextBox 17">
            <a:extLst>
              <a:ext uri="{FF2B5EF4-FFF2-40B4-BE49-F238E27FC236}">
                <a16:creationId xmlns:a16="http://schemas.microsoft.com/office/drawing/2014/main" id="{67E61D80-07FD-BB09-0F91-F4E52CD45254}"/>
              </a:ext>
            </a:extLst>
          </p:cNvPr>
          <p:cNvSpPr txBox="1"/>
          <p:nvPr/>
        </p:nvSpPr>
        <p:spPr>
          <a:xfrm>
            <a:off x="12344400" y="1485900"/>
            <a:ext cx="5562600" cy="738664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実績に対し、契約時レートを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使っていた場合の想定単価を比較可視化</a:t>
            </a:r>
            <a:endParaRPr lang="en-US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296D66F0-5437-5FC8-CE83-AD6FF882AF57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11544300" y="1855232"/>
            <a:ext cx="800100" cy="777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17">
            <a:extLst>
              <a:ext uri="{FF2B5EF4-FFF2-40B4-BE49-F238E27FC236}">
                <a16:creationId xmlns:a16="http://schemas.microsoft.com/office/drawing/2014/main" id="{3167B41C-DA2D-5EC6-8D9B-7AA8E0371FD7}"/>
              </a:ext>
            </a:extLst>
          </p:cNvPr>
          <p:cNvSpPr txBox="1"/>
          <p:nvPr/>
        </p:nvSpPr>
        <p:spPr>
          <a:xfrm>
            <a:off x="12344400" y="9021927"/>
            <a:ext cx="5943600" cy="738664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想定単価からの差異でどの程度金額影響が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発生したかを可視化</a:t>
            </a:r>
            <a:endParaRPr lang="en-US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90D1C427-4F5B-04E3-8437-77BD5CE41117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11734800" y="9021927"/>
            <a:ext cx="609600" cy="3693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807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B4CF5-A9BA-3884-5854-646DB1F25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B319B13-37FE-7694-63D0-D8359CAA14AF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64CCAE8-5DD4-C225-5C78-031321C10875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A1912A9-03C5-5C5A-332B-6425E2949D62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F278CA9E-0533-881A-EB9F-E87E6617664B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E1630687-7A9B-9789-0D40-A082631DDB83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FCL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輸送実績の見える化と運賃交渉強化のための情報基盤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E5C50712-7F34-DD67-0F12-6071987F752D}"/>
              </a:ext>
            </a:extLst>
          </p:cNvPr>
          <p:cNvSpPr txBox="1"/>
          <p:nvPr/>
        </p:nvSpPr>
        <p:spPr>
          <a:xfrm>
            <a:off x="1562100" y="1485900"/>
            <a:ext cx="628650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BID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金額推移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8A5BEFC-5C76-C9D3-699D-88AA6280D84A}"/>
              </a:ext>
            </a:extLst>
          </p:cNvPr>
          <p:cNvSpPr/>
          <p:nvPr/>
        </p:nvSpPr>
        <p:spPr>
          <a:xfrm>
            <a:off x="687280" y="1347514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DED53B09-33BB-1764-28B0-510FF8905809}"/>
              </a:ext>
            </a:extLst>
          </p:cNvPr>
          <p:cNvSpPr/>
          <p:nvPr/>
        </p:nvSpPr>
        <p:spPr>
          <a:xfrm>
            <a:off x="687280" y="2324100"/>
            <a:ext cx="16572020" cy="7315184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TextBox 17">
            <a:extLst>
              <a:ext uri="{FF2B5EF4-FFF2-40B4-BE49-F238E27FC236}">
                <a16:creationId xmlns:a16="http://schemas.microsoft.com/office/drawing/2014/main" id="{8F9C8F31-E944-209A-C78C-89E140B3D1F8}"/>
              </a:ext>
            </a:extLst>
          </p:cNvPr>
          <p:cNvSpPr txBox="1"/>
          <p:nvPr/>
        </p:nvSpPr>
        <p:spPr>
          <a:xfrm>
            <a:off x="3429000" y="2195036"/>
            <a:ext cx="8151920" cy="1477328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昨期契約に対し、１次</a:t>
            </a:r>
            <a:r>
              <a:rPr lang="en-US" altLang="ja-JP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~</a:t>
            </a:r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最終</a:t>
            </a:r>
            <a:r>
              <a:rPr lang="en-US" altLang="ja-JP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BID</a:t>
            </a:r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での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金額規模推移を可視化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※</a:t>
            </a:r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運賃交渉の努力しろを見るため本数前提は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当年本数に合わせ単価変化影響のみの変化にしている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BA789E42-C44D-F69B-F414-68EA0ED4EB74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2628900" y="2933700"/>
            <a:ext cx="800100" cy="777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17">
            <a:extLst>
              <a:ext uri="{FF2B5EF4-FFF2-40B4-BE49-F238E27FC236}">
                <a16:creationId xmlns:a16="http://schemas.microsoft.com/office/drawing/2014/main" id="{7D76D954-217A-E043-00DF-DB63A6235542}"/>
              </a:ext>
            </a:extLst>
          </p:cNvPr>
          <p:cNvSpPr txBox="1"/>
          <p:nvPr/>
        </p:nvSpPr>
        <p:spPr>
          <a:xfrm>
            <a:off x="11734800" y="6382711"/>
            <a:ext cx="6553200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金額規模の推移をエリア・キャリア別に可視化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6B05A843-CA4B-FC6B-AC08-03321C804E8A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10972800" y="6205818"/>
            <a:ext cx="762000" cy="3615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90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5C231-6500-DA8D-0372-854716DF5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777C630-74BD-612D-9C60-002E5B46B782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7201442-8E26-A86B-C78A-C0622BCACC8D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036BC1C-3546-2CFB-67A6-1CDD592F29FF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F9D1CAEB-A234-A2F3-0EDE-AA69ACB8E465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DB12E103-1D9C-C33D-DD77-793E09A3BBAD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FCL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輸送実績の見える化と運賃交渉強化のための情報基盤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F904DDF1-A6FE-8D15-07CD-9ACA87CB058E}"/>
              </a:ext>
            </a:extLst>
          </p:cNvPr>
          <p:cNvSpPr txBox="1"/>
          <p:nvPr/>
        </p:nvSpPr>
        <p:spPr>
          <a:xfrm>
            <a:off x="1562100" y="1485900"/>
            <a:ext cx="628650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BID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金額推移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4473C4B6-81C5-97D1-D718-D159D487E088}"/>
              </a:ext>
            </a:extLst>
          </p:cNvPr>
          <p:cNvSpPr/>
          <p:nvPr/>
        </p:nvSpPr>
        <p:spPr>
          <a:xfrm>
            <a:off x="687280" y="1347514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F5D4C880-5118-EA8C-B990-0BB18167064D}"/>
              </a:ext>
            </a:extLst>
          </p:cNvPr>
          <p:cNvSpPr/>
          <p:nvPr/>
        </p:nvSpPr>
        <p:spPr>
          <a:xfrm>
            <a:off x="687280" y="2324100"/>
            <a:ext cx="16572020" cy="7315184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17">
            <a:extLst>
              <a:ext uri="{FF2B5EF4-FFF2-40B4-BE49-F238E27FC236}">
                <a16:creationId xmlns:a16="http://schemas.microsoft.com/office/drawing/2014/main" id="{FCEF37E1-3704-88CC-1745-AE2090C96322}"/>
              </a:ext>
            </a:extLst>
          </p:cNvPr>
          <p:cNvSpPr txBox="1"/>
          <p:nvPr/>
        </p:nvSpPr>
        <p:spPr>
          <a:xfrm>
            <a:off x="11734800" y="6382711"/>
            <a:ext cx="6553200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表を変化することで動的に可視化かのう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83947E96-EF3C-3467-342E-5C19DB167E9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10972800" y="6205818"/>
            <a:ext cx="762000" cy="3615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473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4A63C-ACFE-0FD2-4A8D-32062D828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38C12A5-F171-66E7-9B93-FAA79CCB165A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F8A9B93-BFE3-65E6-F7C8-52CF03738164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4DFFDC8-97C8-B7EE-D5C6-B8387CA368A5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47AA8E66-A8F6-912A-C661-C7121EF15CC0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BBD1E6CF-5AE2-8C10-1EB9-7873B1B9089F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FCL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輸送実績の見える化と運賃交渉強化のための情報基盤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2C668E64-78A6-75D6-7D45-CCCC0893D7C3}"/>
              </a:ext>
            </a:extLst>
          </p:cNvPr>
          <p:cNvSpPr txBox="1"/>
          <p:nvPr/>
        </p:nvSpPr>
        <p:spPr>
          <a:xfrm>
            <a:off x="1562100" y="1485900"/>
            <a:ext cx="6286500" cy="4924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BID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金額推移</a:t>
            </a:r>
            <a:r>
              <a:rPr lang="en-US" altLang="ja-JP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_</a:t>
            </a:r>
            <a:r>
              <a:rPr lang="ja-JP" altLang="en-US" sz="32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レーン毎変化</a:t>
            </a:r>
            <a:endParaRPr lang="en-US" sz="32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C938253D-126A-D4EF-11FA-7FB0896370CF}"/>
              </a:ext>
            </a:extLst>
          </p:cNvPr>
          <p:cNvSpPr/>
          <p:nvPr/>
        </p:nvSpPr>
        <p:spPr>
          <a:xfrm>
            <a:off x="687280" y="1347514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F3932403-3D9D-582A-ED2D-B28FCAB414F7}"/>
              </a:ext>
            </a:extLst>
          </p:cNvPr>
          <p:cNvSpPr/>
          <p:nvPr/>
        </p:nvSpPr>
        <p:spPr>
          <a:xfrm>
            <a:off x="687280" y="2324100"/>
            <a:ext cx="16572020" cy="7315184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TextBox 17">
            <a:extLst>
              <a:ext uri="{FF2B5EF4-FFF2-40B4-BE49-F238E27FC236}">
                <a16:creationId xmlns:a16="http://schemas.microsoft.com/office/drawing/2014/main" id="{7F88BAD6-BDB8-3592-A464-1B0C3C252C73}"/>
              </a:ext>
            </a:extLst>
          </p:cNvPr>
          <p:cNvSpPr txBox="1"/>
          <p:nvPr/>
        </p:nvSpPr>
        <p:spPr>
          <a:xfrm>
            <a:off x="7315200" y="1362329"/>
            <a:ext cx="4724400" cy="110799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レーン毎の金額規模変化を可視化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追加で運賃交渉を行う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31859C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対象選択の判断拡充資料に</a:t>
            </a:r>
            <a:endParaRPr lang="en-US" altLang="ja-JP" sz="2400" b="1" dirty="0">
              <a:solidFill>
                <a:srgbClr val="31859C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D929C545-AAA5-37E4-6225-F7B0589F3AD4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12039600" y="1916327"/>
            <a:ext cx="381000" cy="10173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087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1962</TotalTime>
  <Words>831</Words>
  <Application>Microsoft Office PowerPoint</Application>
  <PresentationFormat>ユーザー設定</PresentationFormat>
  <Paragraphs>91</Paragraphs>
  <Slides>11</Slides>
  <Notes>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7" baseType="lpstr">
      <vt:lpstr>Calibri</vt:lpstr>
      <vt:lpstr>游ゴシック</vt:lpstr>
      <vt:lpstr>Noto Sans JP</vt:lpstr>
      <vt:lpstr>Arial</vt:lpstr>
      <vt:lpstr>Noto Sans JP Bold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　白　シンプル　ビジネス　営業資料　サービスの提案書　プレゼンテーション</dc:title>
  <dc:creator>山下将平</dc:creator>
  <cp:lastModifiedBy>将平 山下</cp:lastModifiedBy>
  <cp:revision>17</cp:revision>
  <dcterms:created xsi:type="dcterms:W3CDTF">2006-08-16T00:00:00Z</dcterms:created>
  <dcterms:modified xsi:type="dcterms:W3CDTF">2025-08-06T15:25:10Z</dcterms:modified>
  <dc:identifier>DAGYqtt70fk</dc:identifier>
</cp:coreProperties>
</file>

<file path=docProps/thumbnail.jpeg>
</file>